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5"/>
  </p:handoutMasterIdLst>
  <p:sldIdLst>
    <p:sldId id="257" r:id="rId3"/>
    <p:sldId id="448" r:id="rId5"/>
    <p:sldId id="447" r:id="rId6"/>
    <p:sldId id="463" r:id="rId7"/>
    <p:sldId id="452" r:id="rId8"/>
    <p:sldId id="476" r:id="rId9"/>
    <p:sldId id="484" r:id="rId10"/>
    <p:sldId id="478" r:id="rId11"/>
    <p:sldId id="489" r:id="rId12"/>
    <p:sldId id="350" r:id="rId13"/>
    <p:sldId id="483" r:id="rId14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latin typeface="Source Han Sans CN Normal" panose="020B0200000000000000" charset="-122"/>
                <a:ea typeface="Source Han Sans CN Normal" panose="020B0200000000000000" charset="-122"/>
                <a:cs typeface="Source Han Sans CN Normal" panose="020B0200000000000000" charset="-122"/>
              </a:rPr>
              <a:t>工作室地址：https://create.codelab.club/studios/372/</a:t>
            </a:r>
            <a:endParaRPr lang="zh-CN" altLang="en-US">
              <a:latin typeface="Source Han Sans CN Normal" panose="020B0200000000000000" charset="-122"/>
              <a:ea typeface="Source Han Sans CN Normal" panose="020B0200000000000000" charset="-122"/>
              <a:cs typeface="Source Han Sans CN Normal" panose="020B0200000000000000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latin typeface="Source Han Sans CN Normal" panose="020B0200000000000000" charset="-122"/>
                <a:ea typeface="Source Han Sans CN Normal" panose="020B0200000000000000" charset="-122"/>
                <a:cs typeface="Source Han Sans CN Normal" panose="020B0200000000000000" charset="-122"/>
              </a:rPr>
              <a:t>视频地址：https://www.bilibili.com/video/BV11J411R7zG</a:t>
            </a:r>
            <a:endParaRPr lang="zh-CN" altLang="en-US">
              <a:latin typeface="Source Han Sans CN Normal" panose="020B0200000000000000" charset="-122"/>
              <a:ea typeface="Source Han Sans CN Normal" panose="020B0200000000000000" charset="-122"/>
              <a:cs typeface="Source Han Sans CN Normal" panose="020B0200000000000000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latin typeface="Source Han Sans CN Normal" panose="020B0200000000000000" charset="-122"/>
                <a:ea typeface="Source Han Sans CN Normal" panose="020B0200000000000000" charset="-122"/>
                <a:cs typeface="Source Han Sans CN Normal" panose="020B0200000000000000" charset="-122"/>
              </a:rPr>
              <a:t>项目地址：https://create.codelab.club/projects/8162/</a:t>
            </a:r>
            <a:endParaRPr lang="zh-CN" altLang="en-US">
              <a:latin typeface="Source Han Sans CN Normal" panose="020B0200000000000000" charset="-122"/>
              <a:ea typeface="Source Han Sans CN Normal" panose="020B0200000000000000" charset="-122"/>
              <a:cs typeface="Source Han Sans CN Normal" panose="020B0200000000000000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latin typeface="Source Han Sans CN Normal" panose="020B0200000000000000" charset="-122"/>
                <a:ea typeface="Source Han Sans CN Normal" panose="020B0200000000000000" charset="-122"/>
              </a:rPr>
              <a:t>除了使用图章，还可以使用其他方式组合成花朵吗？克隆，克隆生成的图案比图章清晰</a:t>
            </a:r>
            <a:endParaRPr lang="zh-CN" altLang="en-US">
              <a:latin typeface="Source Han Sans CN Normal" panose="020B0200000000000000" charset="-122"/>
              <a:ea typeface="Source Han Sans CN Normal" panose="020B0200000000000000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latin typeface="Source Han Sans CN Normal" panose="020B0200000000000000" charset="-122"/>
                <a:ea typeface="Source Han Sans CN Normal" panose="020B0200000000000000" charset="-122"/>
              </a:rPr>
              <a:t>画一条边，使用一个图章</a:t>
            </a:r>
            <a:endParaRPr lang="zh-CN" altLang="en-US">
              <a:latin typeface="Source Han Sans CN Normal" panose="020B0200000000000000" charset="-122"/>
              <a:ea typeface="Source Han Sans CN Normal" panose="020B0200000000000000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hyperlink" Target="https://create.codelab.club/studios/372/" TargetMode="Externa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hyperlink" Target="https://www.bilibili.com/video/BV11J411R7zG" TargetMode="Externa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hyperlink" Target="https://create.codelab.club/projects/8162/" TargetMode="Externa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hyperlink" Target="https://create.codelab.club/projects/8190/" TargetMode="Externa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图形几何工作坊</a:t>
            </a:r>
            <a:endParaRPr lang="zh-CN" altLang="en-US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35680" y="4730115"/>
            <a:ext cx="5118735" cy="2107565"/>
            <a:chOff x="5568" y="7449"/>
            <a:chExt cx="8061" cy="331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568" y="8024"/>
              <a:ext cx="2632" cy="274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47" y="7449"/>
              <a:ext cx="2707" cy="331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9" y="7770"/>
              <a:ext cx="2581" cy="2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136015" y="1753870"/>
            <a:ext cx="9581515" cy="1655445"/>
          </a:xfrm>
        </p:spPr>
        <p:txBody>
          <a:bodyPr>
            <a:noAutofit/>
          </a:bodyPr>
          <a:p>
            <a:pPr algn="l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将你的作品添加到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“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  <a:hlinkClick r:id="rId1" action="ppaction://hlinkfile"/>
              </a:rPr>
              <a:t>图形几何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”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工作室，并体验工作室中的作品。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作品工作室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515" y="2549525"/>
            <a:ext cx="4712970" cy="3692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" y="5124450"/>
            <a:ext cx="1470660" cy="17113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484630" y="1818640"/>
            <a:ext cx="9523730" cy="868045"/>
          </a:xfrm>
        </p:spPr>
        <p:txBody>
          <a:bodyPr>
            <a:noAutofit/>
          </a:bodyPr>
          <a:p>
            <a:pPr algn="l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回顾今天的学习过程，回答这两个问题：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1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1. 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今天你学到了什么？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2. 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创作过程中你遇到的主要问题是什么？你是如何解决的？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课堂总结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35680" y="4730115"/>
            <a:ext cx="5118735" cy="2107565"/>
            <a:chOff x="5568" y="7449"/>
            <a:chExt cx="8061" cy="331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568" y="8024"/>
              <a:ext cx="2632" cy="274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47" y="7449"/>
              <a:ext cx="2707" cy="331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9" y="7770"/>
              <a:ext cx="2581" cy="2998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5" grpId="7" build="p"/>
      <p:bldP spid="5" grpId="8" build="p"/>
      <p:bldP spid="5" grpId="9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480185" y="1669415"/>
            <a:ext cx="9226550" cy="868045"/>
          </a:xfrm>
        </p:spPr>
        <p:txBody>
          <a:bodyPr>
            <a:noAutofit/>
          </a:bodyPr>
          <a:p>
            <a:pPr algn="l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观看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  <a:hlinkClick r:id="rId1" action="ppaction://hlinkfile"/>
              </a:rPr>
              <a:t>视频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，了解使用重复图形组成的图案。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拼贴艺术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pic>
        <p:nvPicPr>
          <p:cNvPr id="3" name="Picture 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2286000"/>
            <a:ext cx="6129020" cy="38512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" y="5124450"/>
            <a:ext cx="1470660" cy="17113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5" grpId="7" build="p"/>
      <p:bldP spid="5" grpId="8" build="p"/>
      <p:bldP spid="5" grpId="9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480185" y="1669415"/>
            <a:ext cx="9226550" cy="868045"/>
          </a:xfrm>
        </p:spPr>
        <p:txBody>
          <a:bodyPr>
            <a:noAutofit/>
          </a:bodyPr>
          <a:p>
            <a:pPr algn="l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观察多边形边数、边长、个数改变对图案有什么影响。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项目体验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pic>
        <p:nvPicPr>
          <p:cNvPr id="3" name="Picture 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985" y="2300605"/>
            <a:ext cx="5574665" cy="41859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" y="5124450"/>
            <a:ext cx="1470660" cy="17113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5" grpId="7" build="p"/>
      <p:bldP spid="5" grpId="8" build="p"/>
      <p:bldP spid="5" grpId="9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480185" y="1669415"/>
            <a:ext cx="9226550" cy="868045"/>
          </a:xfrm>
        </p:spPr>
        <p:txBody>
          <a:bodyPr>
            <a:noAutofit/>
          </a:bodyPr>
          <a:p>
            <a:pPr algn="l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改编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  <a:hlinkClick r:id="rId1" action="ppaction://hlinkfile"/>
              </a:rPr>
              <a:t>图形几何模版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项目，使用图章和旋转积木，可以将花瓣组合成花朵。你可以设计不同形状的花瓣。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绘制花朵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490" y="2902585"/>
            <a:ext cx="2032000" cy="1879600"/>
          </a:xfrm>
          <a:prstGeom prst="rect">
            <a:avLst/>
          </a:prstGeom>
        </p:spPr>
      </p:pic>
      <p:pic>
        <p:nvPicPr>
          <p:cNvPr id="7" name="Picture 6" descr="花瓣画花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3061335"/>
            <a:ext cx="2006600" cy="1562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" y="5124450"/>
            <a:ext cx="1470660" cy="17113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5" grpId="7" build="p"/>
      <p:bldP spid="5" grpId="8" build="p"/>
      <p:bldP spid="5" grpId="9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480185" y="1669415"/>
            <a:ext cx="9226550" cy="868045"/>
          </a:xfrm>
        </p:spPr>
        <p:txBody>
          <a:bodyPr>
            <a:noAutofit/>
          </a:bodyPr>
          <a:p>
            <a:pPr algn="l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继续使用图章，设计组合的图形。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组合图形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8725" y="2537460"/>
            <a:ext cx="2479675" cy="26079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905" y="2345690"/>
            <a:ext cx="2990850" cy="29908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" y="5124450"/>
            <a:ext cx="1470660" cy="17113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5" grpId="7" build="p"/>
      <p:bldP spid="5" grpId="8" build="p"/>
      <p:bldP spid="5" grpId="9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480185" y="1669415"/>
            <a:ext cx="9664065" cy="868045"/>
          </a:xfrm>
        </p:spPr>
        <p:txBody>
          <a:bodyPr>
            <a:noAutofit/>
          </a:bodyPr>
          <a:p>
            <a:pPr algn="l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回顾之前绘制多边形的过程，使用类似的方式组合图形。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组合图形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0345" y="2279015"/>
            <a:ext cx="4125595" cy="405193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" y="5124450"/>
            <a:ext cx="1470660" cy="17113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5" grpId="7" build="p"/>
      <p:bldP spid="5" grpId="8" build="p"/>
      <p:bldP spid="5" grpId="9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484630" y="1818640"/>
            <a:ext cx="9153525" cy="868045"/>
          </a:xfrm>
        </p:spPr>
        <p:txBody>
          <a:bodyPr>
            <a:noAutofit/>
          </a:bodyPr>
          <a:p>
            <a:pPr algn="l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两人一组，体验同伴的作品，并给出你的反馈：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1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1. 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做得好的地方是什么？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2. 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可以改进的地方是什么？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点评小组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5" y="5124450"/>
            <a:ext cx="1470660" cy="17113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5" grpId="7" build="p"/>
      <p:bldP spid="5" grpId="8" build="p"/>
      <p:bldP spid="5" grpId="9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480185" y="1442720"/>
            <a:ext cx="9226550" cy="868045"/>
          </a:xfrm>
        </p:spPr>
        <p:txBody>
          <a:bodyPr>
            <a:noAutofit/>
          </a:bodyPr>
          <a:p>
            <a:pPr algn="l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根据同伴反馈继续拓展作品，试一试加速模式，编程实现调整边数、边长、个数图形会实时变化的效果，甚至让图案变化颜色。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作品拓展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8395" y="2610485"/>
            <a:ext cx="4855845" cy="388683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" y="5124450"/>
            <a:ext cx="1470660" cy="17113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5" grpId="7" build="p"/>
      <p:bldP spid="5" grpId="8" build="p"/>
      <p:bldP spid="5" grpId="9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484630" y="1818640"/>
            <a:ext cx="9673590" cy="868045"/>
          </a:xfrm>
        </p:spPr>
        <p:txBody>
          <a:bodyPr>
            <a:noAutofit/>
          </a:bodyPr>
          <a:p>
            <a:pPr algn="l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向大家介绍你的作品，并让同伴体验，可以从以下三个方面进行介绍：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1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1. 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作品是什么？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2. 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如何制作的？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3. 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大家有什么问题或建议？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作品展示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5" y="5124450"/>
            <a:ext cx="1470660" cy="17113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5" grpId="7" build="p"/>
      <p:bldP spid="5" grpId="8" build="p"/>
      <p:bldP spid="5" grpId="9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430</Words>
  <Application>WPS Presentation</Application>
  <PresentationFormat>Widescreen</PresentationFormat>
  <Paragraphs>56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6" baseType="lpstr">
      <vt:lpstr>Arial</vt:lpstr>
      <vt:lpstr>SimSun</vt:lpstr>
      <vt:lpstr>Wingdings</vt:lpstr>
      <vt:lpstr>微软雅黑</vt:lpstr>
      <vt:lpstr>汉仪旗黑</vt:lpstr>
      <vt:lpstr>Arial Unicode MS</vt:lpstr>
      <vt:lpstr>宋体-简</vt:lpstr>
      <vt:lpstr>Calibri Light</vt:lpstr>
      <vt:lpstr>Helvetica Neue</vt:lpstr>
      <vt:lpstr>Calibri</vt:lpstr>
      <vt:lpstr>SimSun</vt:lpstr>
      <vt:lpstr>Source Han Sans CN</vt:lpstr>
      <vt:lpstr>SimSun</vt:lpstr>
      <vt:lpstr>Source Han Sans CN Normal</vt:lpstr>
      <vt:lpstr>Office Theme</vt:lpstr>
      <vt:lpstr>图形几何工作坊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Scratch创意编程</dc:title>
  <dc:creator>hello_mac</dc:creator>
  <cp:lastModifiedBy>hello_mac</cp:lastModifiedBy>
  <cp:revision>233</cp:revision>
  <dcterms:created xsi:type="dcterms:W3CDTF">2021-07-09T03:07:02Z</dcterms:created>
  <dcterms:modified xsi:type="dcterms:W3CDTF">2021-07-09T03:07:02Z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1033-2.7.0.4476</vt:lpwstr>
  </property>
</Properties>
</file>